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9" r:id="rId6"/>
    <p:sldId id="275" r:id="rId7"/>
    <p:sldId id="260" r:id="rId8"/>
    <p:sldId id="267" r:id="rId9"/>
    <p:sldId id="277" r:id="rId10"/>
    <p:sldId id="271" r:id="rId11"/>
    <p:sldId id="276" r:id="rId12"/>
    <p:sldId id="283" r:id="rId13"/>
    <p:sldId id="272" r:id="rId14"/>
    <p:sldId id="278" r:id="rId15"/>
    <p:sldId id="279" r:id="rId16"/>
    <p:sldId id="280" r:id="rId17"/>
    <p:sldId id="282" r:id="rId18"/>
    <p:sldId id="28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391F6-D602-412D-B490-4AE4A7D03F81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BE5C9-D56D-459D-9522-91758DB598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BE5C9-D56D-459D-9522-91758DB598C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3600" b="1" dirty="0" smtClean="0"/>
              <a:t>Тема урока : Итоги и уроки второй мировой </a:t>
            </a:r>
            <a:r>
              <a:rPr lang="ru-RU" sz="3600" b="1" dirty="0" smtClean="0"/>
              <a:t>войны.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286124"/>
            <a:ext cx="4953000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00166" y="2786058"/>
            <a:ext cx="4214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/>
              <a:t>ПЛАН УРОКА: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3643314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3350" y="3929066"/>
            <a:ext cx="893065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1.Итоги второй мировой войны.</a:t>
            </a:r>
          </a:p>
          <a:p>
            <a:r>
              <a:rPr lang="ru-RU" sz="2400" dirty="0" smtClean="0"/>
              <a:t>2.Территориальые изменения после второй мировой войны.</a:t>
            </a:r>
          </a:p>
          <a:p>
            <a:r>
              <a:rPr lang="ru-RU" sz="2400" dirty="0" smtClean="0"/>
              <a:t>3.Судебный процесс над лидерами фашистской Германии.</a:t>
            </a:r>
          </a:p>
          <a:p>
            <a:r>
              <a:rPr lang="ru-RU" sz="2400" dirty="0" smtClean="0"/>
              <a:t>4.Создание ООН.</a:t>
            </a:r>
          </a:p>
          <a:p>
            <a:r>
              <a:rPr lang="ru-RU" sz="2400" dirty="0" smtClean="0"/>
              <a:t>5.Уроки второй мировой войны.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Цель урока : выявить наиболее важные итоги и уроки второй мировой войны.</a:t>
            </a:r>
            <a:br>
              <a:rPr lang="ru-RU" b="1" dirty="0" smtClean="0"/>
            </a:br>
            <a:r>
              <a:rPr lang="ru-RU" b="1" dirty="0" smtClean="0"/>
              <a:t>Задачи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500098" y="2285992"/>
            <a:ext cx="8229600" cy="4325112"/>
          </a:xfrm>
        </p:spPr>
        <p:txBody>
          <a:bodyPr>
            <a:normAutofit fontScale="92500" lnSpcReduction="20000"/>
          </a:bodyPr>
          <a:lstStyle/>
          <a:p>
            <a:pPr lvl="0"/>
            <a:endParaRPr lang="ru-RU" sz="3000" i="1" u="sng" dirty="0" smtClean="0"/>
          </a:p>
          <a:p>
            <a:pPr lvl="0"/>
            <a:r>
              <a:rPr lang="ru-RU" sz="3000" i="1" u="sng" dirty="0" smtClean="0"/>
              <a:t>Образовательные</a:t>
            </a:r>
            <a:r>
              <a:rPr lang="ru-RU" i="1" u="sng" dirty="0" smtClean="0"/>
              <a:t>:</a:t>
            </a:r>
            <a:endParaRPr lang="ru-RU" sz="4000" u="sng" dirty="0" smtClean="0"/>
          </a:p>
          <a:p>
            <a:pPr lvl="1"/>
            <a:r>
              <a:rPr lang="ru-RU" dirty="0" smtClean="0"/>
              <a:t>дать понятие «холодная война»,уяснить  причины ее возникновения, ее влияние на международные отношения и последствия для развития мировой политики;</a:t>
            </a:r>
            <a:endParaRPr lang="ru-RU" sz="3600" dirty="0" smtClean="0"/>
          </a:p>
          <a:p>
            <a:pPr lvl="1"/>
            <a:r>
              <a:rPr lang="ru-RU" dirty="0" smtClean="0"/>
              <a:t>охарактеризовать положение и внешнюю политику СССР в мире после Второй Мировой войны; объяснить, какие это вызвало перемены во внешней политике советского руководства.</a:t>
            </a:r>
            <a:endParaRPr lang="ru-RU" sz="3600" dirty="0" smtClean="0"/>
          </a:p>
          <a:p>
            <a:pPr lvl="1"/>
            <a:r>
              <a:rPr lang="ru-RU" dirty="0" smtClean="0"/>
              <a:t>выявить причинно-следственные связи, условия и факторы, смысл и значение изучаемых исторических событий и явлений.</a:t>
            </a:r>
            <a:endParaRPr lang="ru-RU" sz="3600" dirty="0" smtClean="0"/>
          </a:p>
          <a:p>
            <a:pPr lvl="0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428736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8229600" cy="4325112"/>
          </a:xfrm>
        </p:spPr>
        <p:txBody>
          <a:bodyPr>
            <a:normAutofit fontScale="85000" lnSpcReduction="10000"/>
          </a:bodyPr>
          <a:lstStyle/>
          <a:p>
            <a:pPr lvl="0">
              <a:buNone/>
            </a:pPr>
            <a:r>
              <a:rPr lang="ru-RU" i="1" u="sng" dirty="0" smtClean="0"/>
              <a:t>Развивающие:</a:t>
            </a:r>
            <a:endParaRPr lang="ru-RU" sz="4000" u="sng" dirty="0" smtClean="0"/>
          </a:p>
          <a:p>
            <a:pPr lvl="1"/>
            <a:r>
              <a:rPr lang="ru-RU" dirty="0" smtClean="0"/>
              <a:t>работать над развитием устной речи;</a:t>
            </a:r>
            <a:endParaRPr lang="ru-RU" sz="3600" dirty="0" smtClean="0"/>
          </a:p>
          <a:p>
            <a:pPr lvl="1"/>
            <a:r>
              <a:rPr lang="ru-RU" dirty="0" smtClean="0"/>
              <a:t>развивать умение сопоставлять и систематизировать исторический материал, устанавливать причинно-следственные связи, обобщать, делать выводы;</a:t>
            </a:r>
            <a:endParaRPr lang="ru-RU" sz="3600" dirty="0" smtClean="0"/>
          </a:p>
          <a:p>
            <a:pPr lvl="1"/>
            <a:r>
              <a:rPr lang="ru-RU" dirty="0" smtClean="0"/>
              <a:t>развивать умения высказывать свою точку зрения, вести аргументированный разговор;</a:t>
            </a:r>
            <a:endParaRPr lang="ru-RU" sz="3600" dirty="0" smtClean="0"/>
          </a:p>
          <a:p>
            <a:pPr lvl="1"/>
            <a:r>
              <a:rPr lang="ru-RU" dirty="0" smtClean="0"/>
              <a:t>развивать умение работать в коллективе, излагать свою точку зрения.</a:t>
            </a:r>
            <a:endParaRPr lang="ru-RU" sz="3600" dirty="0" smtClean="0"/>
          </a:p>
          <a:p>
            <a:pPr lvl="1"/>
            <a:r>
              <a:rPr lang="ru-RU" dirty="0" smtClean="0"/>
              <a:t>работать над развитием познавательной активности, информационной грамотности, коммуникативной компетентности, умения оформлять и представлять результаты познания.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428604"/>
            <a:ext cx="8229600" cy="4525963"/>
          </a:xfrm>
        </p:spPr>
        <p:txBody>
          <a:bodyPr/>
          <a:lstStyle/>
          <a:p>
            <a:pPr lvl="0"/>
            <a:r>
              <a:rPr lang="ru-RU" sz="2800" i="1" u="sng" dirty="0" smtClean="0"/>
              <a:t>Воспитательные</a:t>
            </a:r>
            <a:r>
              <a:rPr lang="ru-RU" i="1" u="sng" dirty="0" smtClean="0"/>
              <a:t>:</a:t>
            </a:r>
            <a:endParaRPr lang="ru-RU" sz="4000" u="sng" dirty="0" smtClean="0"/>
          </a:p>
          <a:p>
            <a:pPr lvl="1"/>
            <a:r>
              <a:rPr lang="ru-RU" dirty="0" smtClean="0"/>
              <a:t>продолжить формирование интереса к истории;</a:t>
            </a:r>
            <a:endParaRPr lang="ru-RU" sz="3600" dirty="0" smtClean="0"/>
          </a:p>
          <a:p>
            <a:pPr lvl="1"/>
            <a:r>
              <a:rPr lang="ru-RU" dirty="0" smtClean="0"/>
              <a:t>способствовать нравственному воспитанию учащихся;</a:t>
            </a:r>
            <a:endParaRPr lang="ru-RU" sz="3600" dirty="0" smtClean="0"/>
          </a:p>
          <a:p>
            <a:pPr lvl="1"/>
            <a:r>
              <a:rPr lang="ru-RU" dirty="0" smtClean="0"/>
              <a:t>способствовать воспитанию толерантности, ответственности, инициативы.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642918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Основные понятия: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2000240"/>
            <a:ext cx="521809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ЗОНА АККУПАЦИИ. </a:t>
            </a:r>
          </a:p>
          <a:p>
            <a:endParaRPr lang="ru-RU" dirty="0" smtClean="0"/>
          </a:p>
          <a:p>
            <a:r>
              <a:rPr lang="ru-RU" dirty="0" smtClean="0"/>
              <a:t>МЕЖДУНАРОДНЫЙ ВОЕННЫЙ ТРЕБУНАЛ;</a:t>
            </a:r>
          </a:p>
          <a:p>
            <a:endParaRPr lang="ru-RU" dirty="0" smtClean="0"/>
          </a:p>
          <a:p>
            <a:r>
              <a:rPr lang="ru-RU" dirty="0" smtClean="0"/>
              <a:t>ООН;</a:t>
            </a:r>
          </a:p>
          <a:p>
            <a:endParaRPr lang="ru-RU" dirty="0" smtClean="0"/>
          </a:p>
          <a:p>
            <a:r>
              <a:rPr lang="ru-RU" dirty="0" smtClean="0"/>
              <a:t>ВЕТО.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1285860"/>
            <a:ext cx="4875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Проблемное задание: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928662" y="2571744"/>
            <a:ext cx="701826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ПОЧЕМУ ИМЕННО СЕГОДНЯ, ТАК ВАЖНО </a:t>
            </a:r>
          </a:p>
          <a:p>
            <a:endParaRPr lang="ru-RU" sz="2400" dirty="0" smtClean="0"/>
          </a:p>
          <a:p>
            <a:r>
              <a:rPr lang="ru-RU" sz="2400" dirty="0" smtClean="0"/>
              <a:t>ЗНАТЬ ИТОГИ ВТОРОЙ </a:t>
            </a:r>
            <a:r>
              <a:rPr lang="ru-RU" sz="2400" smtClean="0"/>
              <a:t>МИРОВОЙ ВОЙНЫ </a:t>
            </a:r>
            <a:r>
              <a:rPr lang="ru-RU" sz="2800" smtClean="0"/>
              <a:t>?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1285860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Пройдут  тысячелетия,</a:t>
            </a:r>
          </a:p>
          <a:p>
            <a:pPr>
              <a:buNone/>
            </a:pPr>
            <a:r>
              <a:rPr lang="ru-RU" dirty="0" smtClean="0"/>
              <a:t>Но вина фашистской</a:t>
            </a:r>
          </a:p>
          <a:p>
            <a:pPr>
              <a:buNone/>
            </a:pPr>
            <a:r>
              <a:rPr lang="ru-RU" dirty="0" smtClean="0"/>
              <a:t>Германии не будет </a:t>
            </a:r>
            <a:br>
              <a:rPr lang="ru-RU" dirty="0" smtClean="0"/>
            </a:br>
            <a:r>
              <a:rPr lang="ru-RU" dirty="0" smtClean="0"/>
              <a:t>смыта.</a:t>
            </a:r>
          </a:p>
          <a:p>
            <a:pPr>
              <a:buNone/>
            </a:pPr>
            <a:r>
              <a:rPr lang="ru-RU" dirty="0" smtClean="0"/>
              <a:t>                 </a:t>
            </a:r>
            <a:r>
              <a:rPr lang="ru-RU" dirty="0" err="1" smtClean="0"/>
              <a:t>Х.Шоукросс</a:t>
            </a:r>
            <a:r>
              <a:rPr lang="ru-RU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997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714356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714356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471489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ПОТЕРИ В ГОДЫ ВТОРОЙ МИРОВОЙ ВОЙНЫ.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25112"/>
          </a:xfrm>
        </p:spPr>
        <p:txBody>
          <a:bodyPr/>
          <a:lstStyle/>
          <a:p>
            <a:r>
              <a:rPr lang="ru-RU" dirty="0" smtClean="0"/>
              <a:t>Китай  -  35млн.человек.</a:t>
            </a:r>
          </a:p>
          <a:p>
            <a:r>
              <a:rPr lang="ru-RU" dirty="0" smtClean="0"/>
              <a:t>СССР  -  27млн. человек.</a:t>
            </a:r>
          </a:p>
          <a:p>
            <a:r>
              <a:rPr lang="ru-RU" dirty="0" smtClean="0"/>
              <a:t>ПОЛЬША -5млн.600тыс.человек.</a:t>
            </a:r>
          </a:p>
          <a:p>
            <a:r>
              <a:rPr lang="ru-RU" dirty="0" smtClean="0"/>
              <a:t>ГЕРМАНИЯ – 6млн.500тыс.человек.</a:t>
            </a:r>
          </a:p>
          <a:p>
            <a:r>
              <a:rPr lang="ru-RU" dirty="0" smtClean="0"/>
              <a:t>ЯПОНИЯ – 2млн.600тыс.человек.</a:t>
            </a:r>
          </a:p>
          <a:p>
            <a:r>
              <a:rPr lang="ru-RU" dirty="0" smtClean="0"/>
              <a:t>ЮГОСЛАВИЯ – 1млн.800тыс.человек.</a:t>
            </a:r>
          </a:p>
          <a:p>
            <a:r>
              <a:rPr lang="ru-RU" dirty="0" smtClean="0"/>
              <a:t>ФРАНЦИЯ -  700тыс.человек.</a:t>
            </a:r>
          </a:p>
          <a:p>
            <a:r>
              <a:rPr lang="ru-RU" dirty="0" smtClean="0"/>
              <a:t>ВЕЛИКОББРИТАНИЯ – 400тыс.человек.</a:t>
            </a:r>
          </a:p>
          <a:p>
            <a:r>
              <a:rPr lang="ru-RU" dirty="0" smtClean="0"/>
              <a:t>ИТАЛИЯ- 800тыс.человек.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Сделайте выводы о масштабности и трагичности </a:t>
            </a:r>
            <a:r>
              <a:rPr lang="ru-RU" smtClean="0"/>
              <a:t>второй мировой войны: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928670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Самостоятельная</a:t>
            </a:r>
            <a:br>
              <a:rPr lang="ru-RU" sz="3600" dirty="0" smtClean="0"/>
            </a:br>
            <a:r>
              <a:rPr lang="ru-RU" sz="3600" dirty="0" smtClean="0"/>
              <a:t>работа</a:t>
            </a:r>
            <a:r>
              <a:rPr lang="ru-RU" dirty="0" smtClean="0"/>
              <a:t>: 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00042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00034" y="2285992"/>
            <a:ext cx="41889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АНАЛИЗ ИСТОРИЧЕСКОЙ КАРТЫ</a:t>
            </a:r>
          </a:p>
          <a:p>
            <a:r>
              <a:rPr lang="ru-RU" dirty="0" smtClean="0"/>
              <a:t>«ИЗМЕНЕНИЕ ГРАНИЦ В ЕВРОПЕ</a:t>
            </a:r>
          </a:p>
          <a:p>
            <a:r>
              <a:rPr lang="ru-RU" dirty="0" smtClean="0"/>
              <a:t>ПОСЛЕВТОРОЙ МИРОВОЙ ВОНЫ»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3500438"/>
            <a:ext cx="2943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ЗАПОЛНИТЬ ТАБЛИЦУ </a:t>
            </a:r>
          </a:p>
          <a:p>
            <a:r>
              <a:rPr lang="ru-RU" smtClean="0"/>
              <a:t>(УЧЕБНИК:СТР.124.)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4857760"/>
            <a:ext cx="8018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КАКИЕ ТЕРРИТОРИАЛЬНЫЕ ИЗМЕНЕНИЯ ПРОИЗОШЛИ В ЕВРОПЕ</a:t>
            </a:r>
          </a:p>
          <a:p>
            <a:r>
              <a:rPr lang="ru-RU" smtClean="0"/>
              <a:t>ПОСЛЕ ВТОРОЙ МИРОВОЙ ВОЙНЫ?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428604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7148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0042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Сообщение о Нюрнбергском </a:t>
            </a:r>
            <a:br>
              <a:rPr lang="ru-RU" dirty="0" smtClean="0"/>
            </a:br>
            <a:r>
              <a:rPr lang="ru-RU" dirty="0" smtClean="0"/>
              <a:t>процессе</a:t>
            </a:r>
            <a:r>
              <a:rPr lang="ru-RU" smtClean="0"/>
              <a:t>.(нябрь1945г-октябрь 1946г)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32888"/>
            <a:ext cx="8229600" cy="43251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3116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28662" y="2714620"/>
            <a:ext cx="3387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Анализ документа (из устава </a:t>
            </a:r>
          </a:p>
          <a:p>
            <a:r>
              <a:rPr lang="ru-RU" dirty="0" smtClean="0"/>
              <a:t>Организации Объединенных </a:t>
            </a:r>
          </a:p>
          <a:p>
            <a:r>
              <a:rPr lang="ru-RU" dirty="0" smtClean="0"/>
              <a:t>Наций».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00" y="4071942"/>
            <a:ext cx="3049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Каковы  цели и принципы</a:t>
            </a:r>
          </a:p>
          <a:p>
            <a:r>
              <a:rPr lang="ru-RU" dirty="0" smtClean="0"/>
              <a:t>Деятельности ООН 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Выводы учащихся : уроки второй</a:t>
            </a:r>
            <a:br>
              <a:rPr lang="ru-RU" dirty="0" smtClean="0"/>
            </a:br>
            <a:r>
              <a:rPr lang="ru-RU" dirty="0" smtClean="0"/>
              <a:t>мировой войны.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85852" y="2786058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Война доказала ,</a:t>
            </a: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285992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Рефлексивно-оценочный этап.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Тест для взаимопроверки полученных знаний на уроке.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00372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2910" y="34290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260</TotalTime>
  <Words>374</Words>
  <Application>Microsoft Office PowerPoint</Application>
  <PresentationFormat>Экран (4:3)</PresentationFormat>
  <Paragraphs>78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 Тема урока : Итоги и уроки второй мировой войны.</vt:lpstr>
      <vt:lpstr>Цель урока : выявить наиболее важные итоги и уроки второй мировой войны. Задачи урока: </vt:lpstr>
      <vt:lpstr> </vt:lpstr>
      <vt:lpstr> </vt:lpstr>
      <vt:lpstr>Слайд 5</vt:lpstr>
      <vt:lpstr>Слайд 6</vt:lpstr>
      <vt:lpstr>Слайд 7</vt:lpstr>
      <vt:lpstr>Слайд 8</vt:lpstr>
      <vt:lpstr>ПОТЕРИ В ГОДЫ ВТОРОЙ МИРОВОЙ ВОЙНЫ.</vt:lpstr>
      <vt:lpstr>Сделайте выводы о масштабности и трагичности второй мировой войны:</vt:lpstr>
      <vt:lpstr>Самостоятельная работа:   </vt:lpstr>
      <vt:lpstr>Слайд 12</vt:lpstr>
      <vt:lpstr>Слайд 13</vt:lpstr>
      <vt:lpstr>Сообщение о Нюрнбергском  процессе.(нябрь1945г-октябрь 1946г)</vt:lpstr>
      <vt:lpstr>Выводы учащихся : уроки второй мировой войны.</vt:lpstr>
      <vt:lpstr>Рефлексивно-оценочный этап.</vt:lpstr>
      <vt:lpstr>Слайд 17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Урок по истории   « Международное положение и внешняя политика СССР.Начало холодной войны» </dc:title>
  <cp:lastModifiedBy>User</cp:lastModifiedBy>
  <cp:revision>49</cp:revision>
  <dcterms:modified xsi:type="dcterms:W3CDTF">2016-10-02T21:26:34Z</dcterms:modified>
</cp:coreProperties>
</file>